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379" r:id="rId3"/>
    <p:sldId id="257" r:id="rId4"/>
    <p:sldId id="382" r:id="rId6"/>
    <p:sldId id="383" r:id="rId7"/>
    <p:sldId id="394" r:id="rId8"/>
    <p:sldId id="421" r:id="rId9"/>
    <p:sldId id="422" r:id="rId10"/>
    <p:sldId id="423" r:id="rId11"/>
    <p:sldId id="424" r:id="rId12"/>
    <p:sldId id="425" r:id="rId13"/>
    <p:sldId id="426" r:id="rId14"/>
    <p:sldId id="427" r:id="rId15"/>
    <p:sldId id="395" r:id="rId16"/>
    <p:sldId id="428" r:id="rId17"/>
    <p:sldId id="429" r:id="rId18"/>
    <p:sldId id="430" r:id="rId19"/>
    <p:sldId id="431" r:id="rId20"/>
    <p:sldId id="432" r:id="rId21"/>
    <p:sldId id="285" r:id="rId22"/>
    <p:sldId id="339" r:id="rId23"/>
    <p:sldId id="433" r:id="rId24"/>
    <p:sldId id="434" r:id="rId25"/>
    <p:sldId id="435" r:id="rId26"/>
    <p:sldId id="290" r:id="rId27"/>
  </p:sldIdLst>
  <p:sldSz cx="9144000" cy="5143500"/>
  <p:notesSz cx="6858000" cy="9144000"/>
  <p:embeddedFontLst>
    <p:embeddedFont>
      <p:font typeface="Helvetica Neue" panose="020B0403020202020204"/>
      <p:regular r:id="rId31"/>
    </p:embeddedFont>
  </p:embeddedFontLst>
  <p:custDataLst>
    <p:tags r:id="rId32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9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63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20"/>
        <p:guide pos="2983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2" Type="http://schemas.openxmlformats.org/officeDocument/2006/relationships/tags" Target="tags/tag1.xml"/><Relationship Id="rId31" Type="http://schemas.openxmlformats.org/officeDocument/2006/relationships/font" Target="fonts/font1.fntdata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5b2faf438_0_2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5b2faf438_0_2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5b2faf438_0_2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5b2faf438_0_2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5b2faf438_0_2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5b2faf438_0_2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5b2faf438_0_2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5b2faf438_0_2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5b2faf438_0_2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5b2faf438_0_2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b2faf438_0_1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b2faf438_0_1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143025" y="408300"/>
            <a:ext cx="1584650" cy="157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3"/>
          <a:srcRect b="55263"/>
          <a:stretch>
            <a:fillRect/>
          </a:stretch>
        </p:blipFill>
        <p:spPr>
          <a:xfrm>
            <a:off x="763200" y="4040376"/>
            <a:ext cx="2465826" cy="110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325950" y="238100"/>
            <a:ext cx="1812449" cy="256526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1904575" y="1617963"/>
            <a:ext cx="52620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000000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000000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000000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000000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000000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000000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000000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000000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000000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subTitle" idx="1"/>
          </p:nvPr>
        </p:nvSpPr>
        <p:spPr>
          <a:xfrm>
            <a:off x="1904575" y="3042400"/>
            <a:ext cx="4827900" cy="4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 panose="020B0403020202020204"/>
              <a:buNone/>
              <a:defRPr sz="1400">
                <a:solidFill>
                  <a:srgbClr val="000000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通用样式">
  <p:cSld name="TITLE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通用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  <p:sp>
        <p:nvSpPr>
          <p:cNvPr id="17" name="Google Shape;17;p3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4544850" y="1148175"/>
            <a:ext cx="4393775" cy="366147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/>
          <p:nvPr>
            <p:ph type="title"/>
          </p:nvPr>
        </p:nvSpPr>
        <p:spPr>
          <a:xfrm>
            <a:off x="256000" y="369375"/>
            <a:ext cx="48075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Helvetica Neue" panose="020B0403020202020204"/>
              <a:buNone/>
              <a:defRPr sz="3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Helvetica Neue" panose="020B0403020202020204"/>
              <a:buNone/>
              <a:defRPr sz="3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Helvetica Neue" panose="020B0403020202020204"/>
              <a:buNone/>
              <a:defRPr sz="3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Helvetica Neue" panose="020B0403020202020204"/>
              <a:buNone/>
              <a:defRPr sz="3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Helvetica Neue" panose="020B0403020202020204"/>
              <a:buNone/>
              <a:defRPr sz="3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Helvetica Neue" panose="020B0403020202020204"/>
              <a:buNone/>
              <a:defRPr sz="3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Helvetica Neue" panose="020B0403020202020204"/>
              <a:buNone/>
              <a:defRPr sz="3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Helvetica Neue" panose="020B0403020202020204"/>
              <a:buNone/>
              <a:defRPr sz="3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Helvetica Neue" panose="020B0403020202020204"/>
              <a:buNone/>
              <a:defRPr sz="3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9pPr>
          </a:lstStyle>
          <a:p/>
        </p:txBody>
      </p:sp>
      <p:pic>
        <p:nvPicPr>
          <p:cNvPr id="20" name="Google Shape;20;p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336502" y="191070"/>
            <a:ext cx="1618098" cy="22951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/>
          <p:nvPr>
            <p:ph type="body" idx="1"/>
          </p:nvPr>
        </p:nvSpPr>
        <p:spPr>
          <a:xfrm>
            <a:off x="256000" y="1336275"/>
            <a:ext cx="4321200" cy="3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Helvetica Neue" panose="020B0403020202020204"/>
              <a:buChar char="●"/>
              <a:defRPr sz="1200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Helvetica Neue" panose="020B0403020202020204"/>
              <a:buChar char="○"/>
              <a:defRPr sz="1200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Helvetica Neue" panose="020B0403020202020204"/>
              <a:buChar char="■"/>
              <a:defRPr sz="1200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Helvetica Neue" panose="020B0403020202020204"/>
              <a:buChar char="●"/>
              <a:defRPr sz="1200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Helvetica Neue" panose="020B0403020202020204"/>
              <a:buChar char="○"/>
              <a:defRPr sz="1200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Helvetica Neue" panose="020B0403020202020204"/>
              <a:buChar char="■"/>
              <a:defRPr sz="1200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Helvetica Neue" panose="020B0403020202020204"/>
              <a:buChar char="●"/>
              <a:defRPr sz="1200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Helvetica Neue" panose="020B0403020202020204"/>
              <a:buChar char="○"/>
              <a:defRPr sz="1200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Helvetica Neue" panose="020B0403020202020204"/>
              <a:buChar char="■"/>
              <a:defRPr sz="1200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Coverpage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  <p:sp>
        <p:nvSpPr>
          <p:cNvPr id="24" name="Google Shape;24;p4"/>
          <p:cNvSpPr/>
          <p:nvPr/>
        </p:nvSpPr>
        <p:spPr>
          <a:xfrm>
            <a:off x="-650" y="-3625"/>
            <a:ext cx="9144000" cy="5209500"/>
          </a:xfrm>
          <a:prstGeom prst="rect">
            <a:avLst/>
          </a:prstGeom>
          <a:solidFill>
            <a:srgbClr val="1929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" name="Google Shape;25;p4"/>
          <p:cNvSpPr txBox="1"/>
          <p:nvPr/>
        </p:nvSpPr>
        <p:spPr>
          <a:xfrm>
            <a:off x="1879375" y="3104795"/>
            <a:ext cx="49857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26" name="Google Shape;26;p4"/>
          <p:cNvPicPr preferRelativeResize="0"/>
          <p:nvPr/>
        </p:nvPicPr>
        <p:blipFill rotWithShape="1">
          <a:blip r:embed="rId2"/>
          <a:srcRect b="50917"/>
          <a:stretch>
            <a:fillRect/>
          </a:stretch>
        </p:blipFill>
        <p:spPr>
          <a:xfrm>
            <a:off x="607175" y="3995601"/>
            <a:ext cx="2465826" cy="121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151275" y="376975"/>
            <a:ext cx="1584650" cy="1953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4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325949" y="238100"/>
            <a:ext cx="1786932" cy="25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type="title"/>
          </p:nvPr>
        </p:nvSpPr>
        <p:spPr>
          <a:xfrm>
            <a:off x="1889225" y="1617963"/>
            <a:ext cx="52620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FFFFFF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FFFFFF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FFFFFF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FFFFFF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FFFFFF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FFFFFF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FFFFFF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FFFFFF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403020202020204"/>
              <a:buNone/>
              <a:defRPr sz="4000" b="1">
                <a:solidFill>
                  <a:srgbClr val="FFFFFF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type="subTitle" idx="1"/>
          </p:nvPr>
        </p:nvSpPr>
        <p:spPr>
          <a:xfrm>
            <a:off x="1889225" y="3042400"/>
            <a:ext cx="4827900" cy="4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 panose="020B0403020202020204"/>
              <a:buNone/>
              <a:defRPr sz="1400">
                <a:solidFill>
                  <a:srgbClr val="FFFFFF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coverpage.op2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" name="Google Shape;45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" name="Google Shape;46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0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3966210" y="3939540"/>
            <a:ext cx="1214755" cy="3327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ICDE 2023</a:t>
            </a:r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5945" y="641350"/>
            <a:ext cx="7992745" cy="32054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" name="Google Shape;66;p14"/>
          <p:cNvSpPr txBox="1"/>
          <p:nvPr/>
        </p:nvSpPr>
        <p:spPr>
          <a:xfrm>
            <a:off x="360045" y="449580"/>
            <a:ext cx="7926070" cy="59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Cost-based Compaction Model Formula 1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 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31595" y="1012190"/>
            <a:ext cx="5902325" cy="15925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2690495"/>
            <a:ext cx="6832600" cy="22529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" name="Google Shape;66;p14"/>
          <p:cNvSpPr txBox="1"/>
          <p:nvPr/>
        </p:nvSpPr>
        <p:spPr>
          <a:xfrm>
            <a:off x="360045" y="449580"/>
            <a:ext cx="4907915" cy="59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Cost-based Compaction Model Formula 2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 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10640" y="1120775"/>
            <a:ext cx="6165850" cy="129286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995" y="2740660"/>
            <a:ext cx="7314565" cy="20199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" name="Google Shape;66;p14"/>
          <p:cNvSpPr txBox="1"/>
          <p:nvPr/>
        </p:nvSpPr>
        <p:spPr>
          <a:xfrm>
            <a:off x="360045" y="449580"/>
            <a:ext cx="4907915" cy="59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Cost-based Compaction Model Formula 3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 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2450" y="1116965"/>
            <a:ext cx="4754880" cy="14293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125" y="2802890"/>
            <a:ext cx="6801485" cy="19354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66;p14"/>
          <p:cNvSpPr txBox="1"/>
          <p:nvPr/>
        </p:nvSpPr>
        <p:spPr>
          <a:xfrm>
            <a:off x="360045" y="466725"/>
            <a:ext cx="4907915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Coroutine-based Compaction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7840" y="1211580"/>
            <a:ext cx="8347075" cy="335026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66;p14"/>
          <p:cNvSpPr txBox="1"/>
          <p:nvPr/>
        </p:nvSpPr>
        <p:spPr>
          <a:xfrm>
            <a:off x="360045" y="466725"/>
            <a:ext cx="4907915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Coroutine-based Compaction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5685" y="1049020"/>
            <a:ext cx="6863715" cy="384937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66;p14"/>
          <p:cNvSpPr txBox="1"/>
          <p:nvPr/>
        </p:nvSpPr>
        <p:spPr>
          <a:xfrm>
            <a:off x="360045" y="466725"/>
            <a:ext cx="4907915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Coroutine-based Compaction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175" y="1162050"/>
            <a:ext cx="7664450" cy="356743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66;p14"/>
          <p:cNvSpPr txBox="1"/>
          <p:nvPr/>
        </p:nvSpPr>
        <p:spPr>
          <a:xfrm>
            <a:off x="360045" y="466725"/>
            <a:ext cx="4907915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Coroutine-based Compaction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3755" y="1111250"/>
            <a:ext cx="7715250" cy="375729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66;p14"/>
          <p:cNvSpPr txBox="1"/>
          <p:nvPr/>
        </p:nvSpPr>
        <p:spPr>
          <a:xfrm>
            <a:off x="360045" y="466725"/>
            <a:ext cx="4907915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Coroutine-based Method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3725" y="1181735"/>
            <a:ext cx="7482205" cy="32308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66;p14"/>
          <p:cNvSpPr txBox="1"/>
          <p:nvPr/>
        </p:nvSpPr>
        <p:spPr>
          <a:xfrm>
            <a:off x="360045" y="466725"/>
            <a:ext cx="4907915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Coroutine-based Method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8310" y="1226185"/>
            <a:ext cx="8000365" cy="331343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2"/>
          <p:cNvSpPr txBox="1"/>
          <p:nvPr/>
        </p:nvSpPr>
        <p:spPr>
          <a:xfrm>
            <a:off x="360045" y="431165"/>
            <a:ext cx="6946900" cy="617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实验</a:t>
            </a:r>
            <a:endParaRPr 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sp>
        <p:nvSpPr>
          <p:cNvPr id="323" name="Google Shape;323;p42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91" name="Google Shape;291;p38"/>
          <p:cNvSpPr txBox="1"/>
          <p:nvPr/>
        </p:nvSpPr>
        <p:spPr>
          <a:xfrm>
            <a:off x="415290" y="1119505"/>
            <a:ext cx="8622030" cy="3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/>
              <a:t>机器</a:t>
            </a:r>
            <a:r>
              <a:rPr lang="zh-CN" altLang="en-US"/>
              <a:t>配置</a:t>
            </a:r>
            <a:endParaRPr lang="zh-CN" altLang="en-US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zh-CN" altLang="en-US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200"/>
              <a:t>2x</a:t>
            </a:r>
            <a:r>
              <a:rPr sz="1200"/>
              <a:t> Intel(R) Xeon(R) Gold 6240R CPU</a:t>
            </a:r>
            <a:r>
              <a:rPr lang="en-US" sz="1200"/>
              <a:t> </a:t>
            </a:r>
            <a:r>
              <a:rPr sz="1200"/>
              <a:t>processors and 128 GB of memory</a:t>
            </a:r>
            <a:r>
              <a:rPr lang="en-US" sz="1200"/>
              <a:t>.</a:t>
            </a:r>
            <a:endParaRPr lang="en-US" sz="12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sz="12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200"/>
              <a:t>1x</a:t>
            </a:r>
            <a:r>
              <a:rPr sz="1200"/>
              <a:t>1TB SSD to store SSTables</a:t>
            </a:r>
            <a:r>
              <a:rPr lang="en-US" sz="1200"/>
              <a:t>. </a:t>
            </a:r>
            <a:r>
              <a:rPr sz="1200"/>
              <a:t>one chip of 128 GB Intel Optane DC Persistent Memory.</a:t>
            </a:r>
            <a:endParaRPr sz="12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</a:pPr>
            <a:r>
              <a:rPr lang="zh-CN" altLang="en-US">
                <a:solidFill>
                  <a:srgbClr val="000000"/>
                </a:solidFill>
              </a:rPr>
              <a:t>主要</a:t>
            </a:r>
            <a:r>
              <a:rPr lang="zh-CN" altLang="en-US">
                <a:solidFill>
                  <a:srgbClr val="000000"/>
                </a:solidFill>
              </a:rPr>
              <a:t>负载</a:t>
            </a:r>
            <a:endParaRPr lang="zh-CN" altLang="en-US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</a:pPr>
            <a:endParaRPr lang="zh-CN" altLang="en-US"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</a:pPr>
            <a:r>
              <a:rPr lang="en-US" altLang="zh-CN" sz="1200">
                <a:solidFill>
                  <a:srgbClr val="000000"/>
                </a:solidFill>
              </a:rPr>
              <a:t>YCSB, db_bench</a:t>
            </a:r>
            <a:endParaRPr lang="en-US" altLang="zh-CN" sz="1200"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</a:pPr>
            <a:endParaRPr lang="en-US" altLang="zh-CN" sz="12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</a:pPr>
            <a:r>
              <a:rPr lang="zh-CN" altLang="en-US">
                <a:solidFill>
                  <a:srgbClr val="000000"/>
                </a:solidFill>
              </a:rPr>
              <a:t>测试对比的系统</a:t>
            </a:r>
            <a:endParaRPr lang="zh-CN" altLang="en-US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</a:pPr>
            <a:endParaRPr lang="zh-CN" altLang="en-US"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</a:pPr>
            <a:r>
              <a:rPr sz="1200">
                <a:solidFill>
                  <a:srgbClr val="000000"/>
                </a:solidFill>
              </a:rPr>
              <a:t>PM-Blade, Rocksdb, MatrixKV (ATC 2020)</a:t>
            </a:r>
            <a:r>
              <a:rPr lang="en-US" sz="1200">
                <a:solidFill>
                  <a:srgbClr val="000000"/>
                </a:solidFill>
              </a:rPr>
              <a:t> </a:t>
            </a:r>
            <a:r>
              <a:rPr sz="1200">
                <a:solidFill>
                  <a:srgbClr val="000000"/>
                </a:solidFill>
              </a:rPr>
              <a:t>华科</a:t>
            </a:r>
            <a:endParaRPr sz="1200"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</a:pPr>
            <a:endParaRPr lang="en-US" altLang="zh-CN" sz="12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</a:pPr>
            <a:r>
              <a:rPr lang="zh-CN" altLang="en-US">
                <a:solidFill>
                  <a:srgbClr val="000000"/>
                </a:solidFill>
              </a:rPr>
              <a:t>测试结果的</a:t>
            </a:r>
            <a:r>
              <a:rPr lang="zh-CN" altLang="en-US">
                <a:solidFill>
                  <a:srgbClr val="000000"/>
                </a:solidFill>
              </a:rPr>
              <a:t>衡量指标</a:t>
            </a:r>
            <a:endParaRPr lang="zh-CN" altLang="en-US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</a:pPr>
            <a:endParaRPr lang="zh-CN" altLang="en-US"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</a:pPr>
            <a:r>
              <a:rPr sz="1200">
                <a:solidFill>
                  <a:srgbClr val="000000"/>
                </a:solidFill>
              </a:rPr>
              <a:t>吞吐量</a:t>
            </a:r>
            <a:r>
              <a:rPr lang="en-US" altLang="zh-CN" sz="1200">
                <a:solidFill>
                  <a:srgbClr val="000000"/>
                </a:solidFill>
              </a:rPr>
              <a:t>,  </a:t>
            </a:r>
            <a:r>
              <a:rPr lang="zh-CN" altLang="en-US" sz="1200">
                <a:solidFill>
                  <a:srgbClr val="000000"/>
                </a:solidFill>
              </a:rPr>
              <a:t>利用率（</a:t>
            </a:r>
            <a:r>
              <a:rPr lang="en-US" altLang="zh-CN" sz="1200">
                <a:solidFill>
                  <a:srgbClr val="000000"/>
                </a:solidFill>
              </a:rPr>
              <a:t>%</a:t>
            </a:r>
            <a:r>
              <a:rPr lang="zh-CN" altLang="en-US" sz="1200">
                <a:solidFill>
                  <a:srgbClr val="000000"/>
                </a:solidFill>
                <a:ea typeface="宋体" panose="02010600030101010101" pitchFamily="2" charset="-122"/>
              </a:rPr>
              <a:t>）</a:t>
            </a:r>
            <a:r>
              <a:rPr lang="en-US" altLang="zh-CN" sz="1200">
                <a:solidFill>
                  <a:srgbClr val="000000"/>
                </a:solidFill>
              </a:rPr>
              <a:t>, </a:t>
            </a:r>
            <a:r>
              <a:rPr lang="zh-CN" altLang="en-US" sz="1200">
                <a:solidFill>
                  <a:srgbClr val="000000"/>
                </a:solidFill>
              </a:rPr>
              <a:t>写放大（</a:t>
            </a:r>
            <a:r>
              <a:rPr lang="en-US" altLang="zh-CN" sz="1200">
                <a:solidFill>
                  <a:srgbClr val="000000"/>
                </a:solidFill>
              </a:rPr>
              <a:t>GB</a:t>
            </a:r>
            <a:r>
              <a:rPr lang="zh-CN" altLang="en-US" sz="1200">
                <a:solidFill>
                  <a:srgbClr val="000000"/>
                </a:solidFill>
                <a:ea typeface="宋体" panose="02010600030101010101" pitchFamily="2" charset="-122"/>
              </a:rPr>
              <a:t>），延迟（</a:t>
            </a:r>
            <a:r>
              <a:rPr lang="en-US" altLang="zh-CN" sz="1200">
                <a:solidFill>
                  <a:srgbClr val="000000"/>
                </a:solidFill>
                <a:ea typeface="宋体" panose="02010600030101010101" pitchFamily="2" charset="-122"/>
              </a:rPr>
              <a:t>us</a:t>
            </a:r>
            <a:r>
              <a:rPr lang="zh-CN" altLang="en-US" sz="1200">
                <a:solidFill>
                  <a:srgbClr val="000000"/>
                </a:solidFill>
                <a:ea typeface="宋体" panose="02010600030101010101" pitchFamily="2" charset="-122"/>
              </a:rPr>
              <a:t>）</a:t>
            </a:r>
            <a:endParaRPr lang="zh-CN" altLang="en-US" sz="120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360045" y="382905"/>
            <a:ext cx="5567045" cy="666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B</a:t>
            </a:r>
            <a:r>
              <a:rPr lang="en-US" altLang="zh-CN" sz="24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ackground</a:t>
            </a:r>
            <a:endParaRPr lang="en-US" altLang="zh-CN" sz="24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9" name="Google Shape;69;p14"/>
          <p:cNvSpPr txBox="1"/>
          <p:nvPr/>
        </p:nvSpPr>
        <p:spPr>
          <a:xfrm>
            <a:off x="448310" y="1137920"/>
            <a:ext cx="8368030" cy="3843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/>
              <a:t>LSM-T</a:t>
            </a:r>
            <a:r>
              <a:rPr lang="en-US" altLang="zh-CN"/>
              <a:t>ree exists three problems.</a:t>
            </a:r>
            <a:endParaRPr lang="en-US" altLang="zh-CN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/>
              <a:t>Read Amplification. </a:t>
            </a:r>
            <a:r>
              <a:rPr lang="en-US" altLang="zh-CN" sz="1200"/>
              <a:t>(Search data in multiple layers)</a:t>
            </a:r>
            <a:endParaRPr lang="en-US" altLang="zh-CN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/>
              <a:t>Space Amplification.</a:t>
            </a:r>
            <a:r>
              <a:rPr lang="en-US" altLang="zh-CN" sz="1200"/>
              <a:t> (The same data may be written to the disk multiple times at different levels)</a:t>
            </a:r>
            <a:endParaRPr lang="en-US" altLang="zh-CN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/>
              <a:t>Write Amplification.</a:t>
            </a:r>
            <a:r>
              <a:rPr lang="en-US" altLang="zh-CN" sz="1200"/>
              <a:t> (compaction lead to write same data </a:t>
            </a:r>
            <a:r>
              <a:rPr lang="en-US" altLang="zh-CN" sz="1200">
                <a:sym typeface="+mn-ea"/>
              </a:rPr>
              <a:t>multiple times</a:t>
            </a:r>
            <a:r>
              <a:rPr lang="en-US" altLang="zh-CN" sz="1200"/>
              <a:t>) </a:t>
            </a:r>
            <a:endParaRPr lang="en-US" altLang="zh-CN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/>
              <a:t>Data tables in </a:t>
            </a:r>
            <a:r>
              <a:rPr lang="en-US" altLang="zh-CN">
                <a:solidFill>
                  <a:srgbClr val="0070C0"/>
                </a:solidFill>
              </a:rPr>
              <a:t>level-0 are</a:t>
            </a:r>
            <a:r>
              <a:rPr lang="en-US" altLang="zh-CN"/>
              <a:t> </a:t>
            </a:r>
            <a:r>
              <a:rPr lang="en-US" altLang="zh-CN">
                <a:solidFill>
                  <a:srgbClr val="0070C0"/>
                </a:solidFill>
              </a:rPr>
              <a:t>unordered</a:t>
            </a:r>
            <a:r>
              <a:rPr lang="en-US" altLang="zh-CN"/>
              <a:t>. As the size of level-0 increases, this </a:t>
            </a:r>
            <a:r>
              <a:rPr lang="en-US" altLang="zh-CN">
                <a:solidFill>
                  <a:srgbClr val="0070C0"/>
                </a:solidFill>
              </a:rPr>
              <a:t>hurts read performance</a:t>
            </a:r>
            <a:r>
              <a:rPr lang="en-US" altLang="zh-CN"/>
              <a:t>.</a:t>
            </a:r>
            <a:endParaRPr lang="en-US" altLang="zh-CN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/>
              <a:t>To achieve an overall performance improvement, compaction within level-0 needs to be managed.</a:t>
            </a:r>
            <a:endParaRPr lang="en-US" altLang="zh-CN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zh-CN" altLang="en-US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zh-CN" altLang="en-US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zh-CN" altLang="en-US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2"/>
          <p:cNvSpPr txBox="1"/>
          <p:nvPr/>
        </p:nvSpPr>
        <p:spPr>
          <a:xfrm>
            <a:off x="360045" y="408305"/>
            <a:ext cx="6946900" cy="640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实验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1</a:t>
            </a:r>
            <a:r>
              <a:rPr lang="zh-CN" altLang="en-US" sz="2000" b="1">
                <a:latin typeface="Helvetica Neue" panose="020B0403020202020204"/>
                <a:ea typeface="宋体" panose="02010600030101010101" pitchFamily="2" charset="-122"/>
                <a:cs typeface="Helvetica Neue" panose="020B0403020202020204"/>
                <a:sym typeface="Helvetica Neue" panose="020B0403020202020204"/>
              </a:rPr>
              <a:t>：</a:t>
            </a:r>
            <a:r>
              <a:rPr lang="en-US" altLang="zh-CN" sz="18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W</a:t>
            </a:r>
            <a:r>
              <a:rPr lang="en-US" altLang="zh-CN" sz="18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rite Amplification Comparison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 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sp>
        <p:nvSpPr>
          <p:cNvPr id="323" name="Google Shape;323;p42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7080" y="1212850"/>
            <a:ext cx="7874635" cy="328422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2"/>
          <p:cNvSpPr txBox="1"/>
          <p:nvPr/>
        </p:nvSpPr>
        <p:spPr>
          <a:xfrm>
            <a:off x="360045" y="408305"/>
            <a:ext cx="6946900" cy="640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实验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2</a:t>
            </a:r>
            <a:r>
              <a:rPr lang="zh-CN" altLang="en-US" sz="2000" b="1">
                <a:latin typeface="Helvetica Neue" panose="020B0403020202020204"/>
                <a:ea typeface="宋体" panose="02010600030101010101" pitchFamily="2" charset="-122"/>
                <a:cs typeface="Helvetica Neue" panose="020B0403020202020204"/>
                <a:sym typeface="Helvetica Neue" panose="020B0403020202020204"/>
              </a:rPr>
              <a:t>：</a:t>
            </a:r>
            <a:r>
              <a:rPr lang="en-US" altLang="zh-CN" sz="18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Read Latency</a:t>
            </a:r>
            <a:r>
              <a:rPr lang="en-US" altLang="zh-CN" sz="18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 Comparison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 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sp>
        <p:nvSpPr>
          <p:cNvPr id="323" name="Google Shape;323;p42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25065" y="982980"/>
            <a:ext cx="2665095" cy="4140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6610" y="1300480"/>
            <a:ext cx="3883025" cy="367284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2"/>
          <p:cNvSpPr txBox="1"/>
          <p:nvPr/>
        </p:nvSpPr>
        <p:spPr>
          <a:xfrm>
            <a:off x="360045" y="408305"/>
            <a:ext cx="6946900" cy="640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实验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3</a:t>
            </a:r>
            <a:r>
              <a:rPr lang="zh-CN" altLang="en-US" sz="2000" b="1">
                <a:latin typeface="Helvetica Neue" panose="020B0403020202020204"/>
                <a:ea typeface="宋体" panose="02010600030101010101" pitchFamily="2" charset="-122"/>
                <a:cs typeface="Helvetica Neue" panose="020B0403020202020204"/>
                <a:sym typeface="Helvetica Neue" panose="020B0403020202020204"/>
              </a:rPr>
              <a:t>：</a:t>
            </a:r>
            <a:r>
              <a:rPr lang="en-US" altLang="zh-CN" sz="18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Schedule Strategy</a:t>
            </a:r>
            <a:r>
              <a:rPr lang="en-US" altLang="zh-CN" sz="18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 Comparison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 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sp>
        <p:nvSpPr>
          <p:cNvPr id="323" name="Google Shape;323;p42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85" y="1813560"/>
            <a:ext cx="8859520" cy="1678305"/>
          </a:xfrm>
          <a:prstGeom prst="rect">
            <a:avLst/>
          </a:prstGeom>
        </p:spPr>
      </p:pic>
      <p:pic>
        <p:nvPicPr>
          <p:cNvPr id="1" name="图片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510" y="1276985"/>
            <a:ext cx="4743450" cy="36703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2"/>
          <p:cNvSpPr txBox="1"/>
          <p:nvPr/>
        </p:nvSpPr>
        <p:spPr>
          <a:xfrm>
            <a:off x="360045" y="408305"/>
            <a:ext cx="6946900" cy="640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实验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4</a:t>
            </a:r>
            <a:r>
              <a:rPr lang="zh-CN" altLang="en-US" sz="2000" b="1">
                <a:latin typeface="Helvetica Neue" panose="020B0403020202020204"/>
                <a:ea typeface="宋体" panose="02010600030101010101" pitchFamily="2" charset="-122"/>
                <a:cs typeface="Helvetica Neue" panose="020B0403020202020204"/>
                <a:sym typeface="Helvetica Neue" panose="020B0403020202020204"/>
              </a:rPr>
              <a:t>：</a:t>
            </a:r>
            <a:r>
              <a:rPr lang="en-US" altLang="zh-CN" sz="2000" b="1">
                <a:latin typeface="Helvetica Neue" panose="020B0403020202020204"/>
                <a:ea typeface="宋体" panose="02010600030101010101" pitchFamily="2" charset="-122"/>
                <a:cs typeface="Helvetica Neue" panose="020B0403020202020204"/>
                <a:sym typeface="Helvetica Neue" panose="020B0403020202020204"/>
              </a:rPr>
              <a:t>Throughput</a:t>
            </a:r>
            <a:r>
              <a:rPr lang="en-US" altLang="zh-CN" sz="18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 Comparison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 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sp>
        <p:nvSpPr>
          <p:cNvPr id="323" name="Google Shape;323;p42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4540" y="1113790"/>
            <a:ext cx="3481705" cy="3905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735" y="1569085"/>
            <a:ext cx="6425565" cy="316674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38" name="Google Shape;338;p44"/>
          <p:cNvSpPr txBox="1"/>
          <p:nvPr/>
        </p:nvSpPr>
        <p:spPr>
          <a:xfrm>
            <a:off x="1936050" y="2039295"/>
            <a:ext cx="5271900" cy="11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500" b="1">
                <a:solidFill>
                  <a:schemeClr val="lt1"/>
                </a:solidFill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Thanks</a:t>
            </a:r>
            <a:endParaRPr sz="4500" b="1">
              <a:solidFill>
                <a:schemeClr val="lt1"/>
              </a:solidFill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9" name="Google Shape;69;p14"/>
          <p:cNvSpPr txBox="1"/>
          <p:nvPr/>
        </p:nvSpPr>
        <p:spPr>
          <a:xfrm>
            <a:off x="448310" y="1212215"/>
            <a:ext cx="8576310" cy="3569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>
                <a:ea typeface="宋体" panose="02010600030101010101" pitchFamily="2" charset="-122"/>
              </a:rPr>
              <a:t>Employs a high-capacity </a:t>
            </a:r>
            <a:r>
              <a:rPr lang="en-US" altLang="zh-CN">
                <a:solidFill>
                  <a:srgbClr val="0070C0"/>
                </a:solidFill>
                <a:ea typeface="宋体" panose="02010600030101010101" pitchFamily="2" charset="-122"/>
              </a:rPr>
              <a:t>PM-based</a:t>
            </a:r>
            <a:r>
              <a:rPr lang="en-US" altLang="zh-CN">
                <a:ea typeface="宋体" panose="02010600030101010101" pitchFamily="2" charset="-122"/>
              </a:rPr>
              <a:t> level-0 layer to optimize the LSM-tree.</a:t>
            </a: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 sz="1200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>
                <a:ea typeface="宋体" panose="02010600030101010101" pitchFamily="2" charset="-122"/>
              </a:rPr>
              <a:t>Use the PM-based level-0 to </a:t>
            </a:r>
            <a:r>
              <a:rPr lang="en-US" altLang="zh-CN">
                <a:solidFill>
                  <a:srgbClr val="0070C0"/>
                </a:solidFill>
                <a:ea typeface="宋体" panose="02010600030101010101" pitchFamily="2" charset="-122"/>
              </a:rPr>
              <a:t>convert unsorted PM tables to sorted ones</a:t>
            </a:r>
            <a:r>
              <a:rPr lang="en-US" altLang="zh-CN">
                <a:ea typeface="宋体" panose="02010600030101010101" pitchFamily="2" charset="-122"/>
              </a:rPr>
              <a:t>.</a:t>
            </a: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>
                <a:ea typeface="宋体" panose="02010600030101010101" pitchFamily="2" charset="-122"/>
              </a:rPr>
              <a:t>Partition the LSM-tree and perform cost-based compaction in each partition.</a:t>
            </a: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>
                <a:ea typeface="宋体" panose="02010600030101010101" pitchFamily="2" charset="-122"/>
              </a:rPr>
              <a:t>Proposed 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an </a:t>
            </a:r>
            <a:r>
              <a:rPr lang="en-US" altLang="zh-CN">
                <a:solidFill>
                  <a:srgbClr val="0070C0"/>
                </a:solidFill>
                <a:ea typeface="宋体" panose="02010600030101010101" pitchFamily="2" charset="-122"/>
                <a:sym typeface="+mn-ea"/>
              </a:rPr>
              <a:t>internal compaction method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 and a </a:t>
            </a:r>
            <a:r>
              <a:rPr lang="en-US" altLang="zh-CN">
                <a:solidFill>
                  <a:srgbClr val="0070C0"/>
                </a:solidFill>
                <a:ea typeface="宋体" panose="02010600030101010101" pitchFamily="2" charset="-122"/>
                <a:sym typeface="+mn-ea"/>
              </a:rPr>
              <a:t>cost-based compaction strategy</a:t>
            </a:r>
            <a:r>
              <a:rPr lang="en-US" altLang="zh-CN">
                <a:ea typeface="宋体" panose="02010600030101010101" pitchFamily="2" charset="-122"/>
              </a:rPr>
              <a:t> to boost its read efficiency, reduce its write amplification.</a:t>
            </a: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>
                <a:ea typeface="宋体" panose="02010600030101010101" pitchFamily="2" charset="-122"/>
              </a:rPr>
              <a:t>Devised a </a:t>
            </a:r>
            <a:r>
              <a:rPr lang="en-US" altLang="zh-CN">
                <a:solidFill>
                  <a:srgbClr val="0070C0"/>
                </a:solidFill>
                <a:ea typeface="宋体" panose="02010600030101010101" pitchFamily="2" charset="-122"/>
              </a:rPr>
              <a:t>coroutine-based compaction method</a:t>
            </a:r>
            <a:r>
              <a:rPr lang="en-US" altLang="zh-CN">
                <a:ea typeface="宋体" panose="02010600030101010101" pitchFamily="2" charset="-122"/>
              </a:rPr>
              <a:t>, which performs precise scheduling to reduce CPU waiting time and I/O contention.</a:t>
            </a: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>
                <a:ea typeface="宋体" panose="02010600030101010101" pitchFamily="2" charset="-122"/>
              </a:rPr>
              <a:t>Outperformed several open-source alternatives on standard benchmarks and a real-world workload of Meituan.</a:t>
            </a:r>
            <a:endParaRPr lang="en-US" altLang="zh-CN">
              <a:ea typeface="宋体" panose="02010600030101010101" pitchFamily="2" charset="-122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2" name="Google Shape;66;p14"/>
          <p:cNvSpPr txBox="1"/>
          <p:nvPr/>
        </p:nvSpPr>
        <p:spPr>
          <a:xfrm>
            <a:off x="360045" y="382905"/>
            <a:ext cx="4907915" cy="666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</a:t>
            </a:r>
            <a:r>
              <a:rPr lang="zh-CN" altLang="en-US" sz="24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ontributions</a:t>
            </a:r>
            <a:endParaRPr lang="zh-CN" altLang="en-US" sz="24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9" name="Google Shape;69;p14"/>
          <p:cNvSpPr txBox="1"/>
          <p:nvPr/>
        </p:nvSpPr>
        <p:spPr>
          <a:xfrm>
            <a:off x="147955" y="4040505"/>
            <a:ext cx="8664575" cy="807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sz="1200">
                <a:ea typeface="宋体" panose="02010600030101010101" pitchFamily="2" charset="-122"/>
              </a:rPr>
              <a:t>Use PM to store level-0 data, since PM is based on byte addressing, it can achieve ordered tables between level-0 layers with minimal IO cost</a:t>
            </a:r>
            <a:r>
              <a:rPr lang="en-US" sz="1200">
                <a:ea typeface="宋体" panose="02010600030101010101" pitchFamily="2" charset="-122"/>
              </a:rPr>
              <a:t>.</a:t>
            </a:r>
            <a:endParaRPr lang="en-US" sz="1200">
              <a:ea typeface="宋体" panose="02010600030101010101" pitchFamily="2" charset="-122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sz="1200">
              <a:ea typeface="宋体" panose="02010600030101010101" pitchFamily="2" charset="-122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sz="1200">
              <a:ea typeface="宋体" panose="02010600030101010101" pitchFamily="2" charset="-122"/>
            </a:endParaRPr>
          </a:p>
        </p:txBody>
      </p:sp>
      <p:sp>
        <p:nvSpPr>
          <p:cNvPr id="3" name="Google Shape;66;p14"/>
          <p:cNvSpPr txBox="1"/>
          <p:nvPr/>
        </p:nvSpPr>
        <p:spPr>
          <a:xfrm>
            <a:off x="360045" y="438785"/>
            <a:ext cx="4907915" cy="610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Architecture of PM-Blade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3990" y="1119505"/>
            <a:ext cx="6419215" cy="27946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" name="Google Shape;66;p14"/>
          <p:cNvSpPr txBox="1"/>
          <p:nvPr/>
        </p:nvSpPr>
        <p:spPr>
          <a:xfrm>
            <a:off x="360045" y="449580"/>
            <a:ext cx="4907915" cy="59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Data storage format of L0 layer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9435" y="1012190"/>
            <a:ext cx="4739005" cy="2868930"/>
          </a:xfrm>
          <a:prstGeom prst="rect">
            <a:avLst/>
          </a:prstGeom>
        </p:spPr>
      </p:pic>
      <p:pic>
        <p:nvPicPr>
          <p:cNvPr id="1" name="图片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570" y="4197985"/>
            <a:ext cx="4702810" cy="5619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" name="Google Shape;66;p14"/>
          <p:cNvSpPr txBox="1"/>
          <p:nvPr/>
        </p:nvSpPr>
        <p:spPr>
          <a:xfrm>
            <a:off x="360045" y="449580"/>
            <a:ext cx="4907915" cy="59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Internal Compaction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9805" y="1153160"/>
            <a:ext cx="6978015" cy="2675255"/>
          </a:xfrm>
          <a:prstGeom prst="rect">
            <a:avLst/>
          </a:prstGeom>
        </p:spPr>
      </p:pic>
      <p:sp>
        <p:nvSpPr>
          <p:cNvPr id="69" name="Google Shape;69;p14"/>
          <p:cNvSpPr txBox="1"/>
          <p:nvPr/>
        </p:nvSpPr>
        <p:spPr>
          <a:xfrm>
            <a:off x="147955" y="4103370"/>
            <a:ext cx="8664575" cy="376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200">
                <a:ea typeface="宋体" panose="02010600030101010101" pitchFamily="2" charset="-122"/>
              </a:rPr>
              <a:t>Unsorted tables are directly flushed down by Immemtable, with each block being ordered internally.</a:t>
            </a:r>
            <a:endParaRPr lang="en-US" sz="1200">
              <a:ea typeface="宋体" panose="02010600030101010101" pitchFamily="2" charset="-122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sz="1200">
              <a:ea typeface="宋体" panose="02010600030101010101" pitchFamily="2" charset="-122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sz="120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" name="Google Shape;66;p14"/>
          <p:cNvSpPr txBox="1"/>
          <p:nvPr/>
        </p:nvSpPr>
        <p:spPr>
          <a:xfrm>
            <a:off x="360045" y="449580"/>
            <a:ext cx="4907915" cy="59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</a:t>
            </a: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ost-based Compaction Strategy 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sp>
        <p:nvSpPr>
          <p:cNvPr id="4" name="Google Shape;69;p14"/>
          <p:cNvSpPr txBox="1"/>
          <p:nvPr/>
        </p:nvSpPr>
        <p:spPr>
          <a:xfrm>
            <a:off x="283845" y="1182370"/>
            <a:ext cx="8786495" cy="3569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>
                <a:ea typeface="宋体" panose="02010600030101010101" pitchFamily="2" charset="-122"/>
              </a:rPr>
              <a:t>The compaction strategy </a:t>
            </a:r>
            <a:r>
              <a:rPr lang="en-US" altLang="zh-CN">
                <a:solidFill>
                  <a:srgbClr val="0070C0"/>
                </a:solidFill>
                <a:ea typeface="宋体" panose="02010600030101010101" pitchFamily="2" charset="-122"/>
              </a:rPr>
              <a:t>guides the scheduling of compression threads</a:t>
            </a:r>
            <a:r>
              <a:rPr lang="en-US" altLang="zh-CN">
                <a:ea typeface="宋体" panose="02010600030101010101" pitchFamily="2" charset="-122"/>
              </a:rPr>
              <a:t>.</a:t>
            </a: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>
                <a:ea typeface="宋体" panose="02010600030101010101" pitchFamily="2" charset="-122"/>
              </a:rPr>
              <a:t>The three objectives of the compression 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strategy</a:t>
            </a:r>
            <a:r>
              <a:rPr lang="en-US" altLang="zh-CN">
                <a:ea typeface="宋体" panose="02010600030101010101" pitchFamily="2" charset="-122"/>
              </a:rPr>
              <a:t>.</a:t>
            </a:r>
            <a:endParaRPr lang="en-US" altLang="zh-CN">
              <a:ea typeface="宋体" panose="02010600030101010101" pitchFamily="2" charset="-12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>
              <a:ea typeface="宋体" panose="02010600030101010101" pitchFamily="2" charset="-122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1200">
                <a:ea typeface="宋体" panose="02010600030101010101" pitchFamily="2" charset="-122"/>
              </a:rPr>
              <a:t>Can </a:t>
            </a:r>
            <a:r>
              <a:rPr lang="en-US" altLang="zh-CN" sz="1200">
                <a:solidFill>
                  <a:srgbClr val="0070C0"/>
                </a:solidFill>
                <a:ea typeface="宋体" panose="02010600030101010101" pitchFamily="2" charset="-122"/>
              </a:rPr>
              <a:t>alleviate </a:t>
            </a:r>
            <a:r>
              <a:rPr lang="en-US" altLang="zh-CN" sz="1200">
                <a:ea typeface="宋体" panose="02010600030101010101" pitchFamily="2" charset="-122"/>
              </a:rPr>
              <a:t>the problem of read amplification as </a:t>
            </a:r>
            <a:r>
              <a:rPr lang="en-US" altLang="zh-CN" sz="1200">
                <a:ea typeface="宋体" panose="02010600030101010101" pitchFamily="2" charset="-122"/>
                <a:sym typeface="+mn-ea"/>
              </a:rPr>
              <a:t>the increase of L0 layer PM table.</a:t>
            </a:r>
            <a:endParaRPr lang="en-US" altLang="zh-CN" sz="1200">
              <a:ea typeface="宋体" panose="02010600030101010101" pitchFamily="2" charset="-122"/>
              <a:sym typeface="+mn-ea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 sz="1200">
              <a:ea typeface="宋体" panose="02010600030101010101" pitchFamily="2" charset="-122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1200">
                <a:ea typeface="宋体" panose="02010600030101010101" pitchFamily="2" charset="-122"/>
              </a:rPr>
              <a:t>Make </a:t>
            </a:r>
            <a:r>
              <a:rPr lang="en-US" altLang="zh-CN" sz="1200">
                <a:solidFill>
                  <a:srgbClr val="0070C0"/>
                </a:solidFill>
                <a:ea typeface="宋体" panose="02010600030101010101" pitchFamily="2" charset="-122"/>
              </a:rPr>
              <a:t>full use of PM space</a:t>
            </a:r>
            <a:r>
              <a:rPr lang="en-US" altLang="zh-CN" sz="1200">
                <a:ea typeface="宋体" panose="02010600030101010101" pitchFamily="2" charset="-122"/>
              </a:rPr>
              <a:t> to reduce write amplification issues in lower level merging.</a:t>
            </a:r>
            <a:endParaRPr lang="en-US" altLang="zh-CN" sz="1200">
              <a:ea typeface="宋体" panose="02010600030101010101" pitchFamily="2" charset="-122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 sz="1200">
              <a:ea typeface="宋体" panose="02010600030101010101" pitchFamily="2" charset="-122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1200">
                <a:ea typeface="宋体" panose="02010600030101010101" pitchFamily="2" charset="-122"/>
              </a:rPr>
              <a:t>Try to </a:t>
            </a:r>
            <a:r>
              <a:rPr lang="en-US" altLang="zh-CN" sz="1200">
                <a:solidFill>
                  <a:srgbClr val="0070C0"/>
                </a:solidFill>
                <a:ea typeface="宋体" panose="02010600030101010101" pitchFamily="2" charset="-122"/>
              </a:rPr>
              <a:t>keep warm data in the PM table</a:t>
            </a:r>
            <a:r>
              <a:rPr lang="en-US" altLang="zh-CN" sz="1200">
                <a:ea typeface="宋体" panose="02010600030101010101" pitchFamily="2" charset="-122"/>
              </a:rPr>
              <a:t> of L0 layer as much as possible, and reduce the access IO for reading data.</a:t>
            </a:r>
            <a:endParaRPr lang="en-US" altLang="zh-CN" sz="120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" name="Google Shape;66;p14"/>
          <p:cNvSpPr txBox="1"/>
          <p:nvPr/>
        </p:nvSpPr>
        <p:spPr>
          <a:xfrm>
            <a:off x="360045" y="449580"/>
            <a:ext cx="4907915" cy="59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Cost-based Compaction Strategy 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 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79600" y="1012190"/>
            <a:ext cx="4707255" cy="32118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655" y="4224020"/>
            <a:ext cx="4808220" cy="7524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48175" y="919575"/>
            <a:ext cx="654900" cy="92400"/>
          </a:xfrm>
          <a:prstGeom prst="rect">
            <a:avLst/>
          </a:prstGeom>
          <a:solidFill>
            <a:srgbClr val="335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" name="Google Shape;66;p14"/>
          <p:cNvSpPr txBox="1"/>
          <p:nvPr/>
        </p:nvSpPr>
        <p:spPr>
          <a:xfrm>
            <a:off x="360045" y="449580"/>
            <a:ext cx="4907915" cy="59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>
                <a:latin typeface="Helvetica Neue" panose="020B0403020202020204"/>
                <a:ea typeface="Helvetica Neue" panose="020B0403020202020204"/>
                <a:cs typeface="Helvetica Neue" panose="020B0403020202020204"/>
                <a:sym typeface="Helvetica Neue" panose="020B0403020202020204"/>
              </a:rPr>
              <a:t>Symbol Explanation </a:t>
            </a:r>
            <a:endParaRPr lang="en-US" altLang="zh-CN" sz="2000" b="1">
              <a:latin typeface="Helvetica Neue" panose="020B0403020202020204"/>
              <a:ea typeface="Helvetica Neue" panose="020B0403020202020204"/>
              <a:cs typeface="Helvetica Neue" panose="020B0403020202020204"/>
              <a:sym typeface="Helvetica Neue" panose="020B0403020202020204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8730" y="893445"/>
            <a:ext cx="6946900" cy="417258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jQyMWZmNjY1MjA5OGI5ZDAwNzU5NzI2NDIxOTRkZTEifQ==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2510</Words>
  <Application>WPS 演示</Application>
  <PresentationFormat/>
  <Paragraphs>116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Arial</vt:lpstr>
      <vt:lpstr>宋体</vt:lpstr>
      <vt:lpstr>Wingdings</vt:lpstr>
      <vt:lpstr>Arial</vt:lpstr>
      <vt:lpstr>Helvetica Neue</vt:lpstr>
      <vt:lpstr>微软雅黑</vt:lpstr>
      <vt:lpstr>Arial Unicode MS</vt:lpstr>
      <vt:lpstr>Simple Light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海阔天空1380684430</cp:lastModifiedBy>
  <cp:revision>252</cp:revision>
  <dcterms:created xsi:type="dcterms:W3CDTF">2024-04-12T02:27:00Z</dcterms:created>
  <dcterms:modified xsi:type="dcterms:W3CDTF">2024-07-26T04:55:08Z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8D96355A817E4FDDAD73D8E2CE4EB341_12</vt:lpwstr>
  </property>
  <property fmtid="{D5CDD505-2E9C-101B-9397-08002B2CF9AE}" pid="3" name="KSOProductBuildVer">
    <vt:lpwstr>2052-12.1.0.17147</vt:lpwstr>
  </property>
</Properties>
</file>